
<file path=[Content_Types].xml><?xml version="1.0" encoding="utf-8"?>
<Types xmlns="http://schemas.openxmlformats.org/package/2006/content-types"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>
        <p:scale>
          <a:sx n="130" d="100"/>
          <a:sy n="130" d="100"/>
        </p:scale>
        <p:origin x="55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A3B930-30F1-4DC1-8E68-8745C024D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8B56E6-5A31-4CF8-BB56-B01B6A7E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F15E5F-B053-4EF6-9530-9B9DF8FC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1A6029-EC75-4493-931A-69478873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3D3596-DC7F-44C1-8691-8D52F30CC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94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E7583E-8D69-4462-A7D4-4F49F09F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D459BF4-E9F4-4513-94B8-934B5A7BD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69B078-AB5E-42C9-B477-C7321EC6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A020BE-0F38-447E-9E35-68CBDA6B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592F38-91F9-4415-94DA-9CA81A55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32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49B8D1-07B9-451F-AABC-3F4980ED8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9937FE-1630-408F-809D-7215BEC50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B33E22-F751-4273-8A11-279D4F36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C8F72F-3004-4575-B1F5-309088E0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556574-6ECD-4CB9-80DC-8485FAEB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31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41FBE-66C4-42ED-8DC9-53B4C687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977808-EF3C-4AA7-8B1C-2A00DE7F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75DC4B-1879-4AB4-AEFA-E546A6A27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054EA2-0B9E-4330-8F71-E5B5FB96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20893E-541E-4DF2-92A5-5D51D88D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3EEC9-4F64-47E8-8B89-51735D8CC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ED856A-1C34-4FD5-9D93-0F736C8C7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820CD5-77AE-42E7-8824-6F66BDFAA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1CCE6C-34CA-4477-8B48-D9074280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84BC02-41AC-4328-ADB1-EE27BB23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24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BB45E-EC1B-40F2-B5F5-21294B13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A2394D-E2D1-4609-96EE-5640AFEF6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C68029-25B4-4C25-84BB-8A54570F3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58C501-E9B4-44C3-AC79-603F4ADF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D85A2D-E2FF-401F-98B4-85508607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F27D8E-2710-4E1A-A213-D4F28FA6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41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8A83DE-7FDC-46D9-A0E3-199A6D94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D96BC4-47D8-4B57-80BD-2BEDE9A06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E835E8-EF5A-4E92-8062-719F70DBD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28FD1F-C1D7-4461-AC2B-52CCA43FF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6C3C06-C28B-46E2-A90C-4349FEE56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E67705-DA51-4B46-B409-D49A6EB6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DBB4D1C-CBCE-4AA6-B11E-7C61F888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F68B4-FF08-4514-BF60-D43D39EC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38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DA1C9-E3D0-4FB2-AF6E-3A8E9DC4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AC7383F-AF0B-4A72-A248-F9A6A3A8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01F1D3-8891-4A12-B812-AEE475AB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C0D495-E372-46D2-9DCD-A81DAC08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65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6EC1214-E1B2-4832-81EB-4C34210D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7E651A-34BF-458A-929B-84BCA149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92C4F5-DD03-437D-9937-845F88C0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29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40A3E-B023-4A4C-A1DB-4F33E17D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F5215-8025-40AB-A62E-D6E401261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8EF78A-7A46-4E05-9D7D-31BD4EA61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BA7B11-C8DF-486F-A9A5-E1D38682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5E9EE-3448-4CE6-A4D2-92875CBC9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791CF5-6F38-44F8-BD19-44BA3391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86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7F0764-3395-4126-8FE4-A8D76AB9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266A050-648F-4371-B422-D573FBBDD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0F7B9-82F9-4E38-9516-4EF4E554A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A4B45F-D609-4F5F-94CE-D60D56C6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25DE52-13E3-41D4-BC3B-F0E575163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BF6E75-BD40-4E80-9743-8571FBD3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52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0911FF6-B5C3-41CF-8C60-E1F3BA94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87D5FC-EF51-4756-BDA6-F96BF33D7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9AB14D-29A6-44C6-AAA1-A1E0280F4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85FC1-F427-4E88-8BFE-9707364C5C0F}" type="datetimeFigureOut">
              <a:rPr lang="zh-TW" altLang="en-US" smtClean="0"/>
              <a:t>2020/3/21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20E9C5-0959-4D0F-9D84-9FCAD2B59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0A9FF9-86F6-41B7-8D9A-69ED54A22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1B5D2-4271-4D5E-8B3B-682619766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43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B1919-9564-440F-95BA-C3EEF1846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6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WDP325 Python Django 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網站程式設計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325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期末作品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A80404-4068-4594-98F2-C9B870452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7563" y="4963168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吳自回</a:t>
            </a:r>
          </a:p>
        </p:txBody>
      </p:sp>
    </p:spTree>
    <p:extLst>
      <p:ext uri="{BB962C8B-B14F-4D97-AF65-F5344CB8AC3E}">
        <p14:creationId xmlns:p14="http://schemas.microsoft.com/office/powerpoint/2010/main" val="77568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CD3EACA-67AE-46C6-AB6A-4B59B52F627D}"/>
              </a:ext>
            </a:extLst>
          </p:cNvPr>
          <p:cNvSpPr txBox="1"/>
          <p:nvPr/>
        </p:nvSpPr>
        <p:spPr>
          <a:xfrm>
            <a:off x="9029650" y="3181524"/>
            <a:ext cx="2878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透過整理好的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Pillow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並儲存課表圖片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800202-4F01-472E-BA82-DEFD812FE2EC}"/>
              </a:ext>
            </a:extLst>
          </p:cNvPr>
          <p:cNvSpPr/>
          <p:nvPr/>
        </p:nvSpPr>
        <p:spPr>
          <a:xfrm>
            <a:off x="770387" y="859914"/>
            <a:ext cx="7014595" cy="546119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drawTable1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image = 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Image.open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"static/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TW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課表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.jpg"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draw = 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ImageDraw.Draw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(image)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font=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ImageFont.truetype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simsun.ttc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d = 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TW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e = 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TW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index, row 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df.iterrows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index == 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'5'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e = 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endParaRPr lang="en-US" altLang="zh-TW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c = 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TW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weekday 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row: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(weekday))):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weekday[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weekday[i+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]!=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組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weekday = 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weekday.replace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(weekday[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TW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+weekday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zh-TW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draw.text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270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*c), 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*d)+e), weekday, 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font,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c = c+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TW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d = d+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TW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image.save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"static/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/test.jpg"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26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螢幕擷取畫面, 電腦, 膝上型電腦 的圖片&#10;&#10;自動產生的描述">
            <a:extLst>
              <a:ext uri="{FF2B5EF4-FFF2-40B4-BE49-F238E27FC236}">
                <a16:creationId xmlns:a16="http://schemas.microsoft.com/office/drawing/2014/main" id="{96A4B918-BE90-4A5A-9A49-ECB426D2A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72" y="742426"/>
            <a:ext cx="10592656" cy="568916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2E20952-F49D-45A1-A98D-AB22DE28663B}"/>
              </a:ext>
            </a:extLst>
          </p:cNvPr>
          <p:cNvSpPr/>
          <p:nvPr/>
        </p:nvSpPr>
        <p:spPr>
          <a:xfrm>
            <a:off x="10108812" y="3942825"/>
            <a:ext cx="1283516" cy="616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BE1A41-22D2-4A69-97DA-D1C877CA5F36}"/>
              </a:ext>
            </a:extLst>
          </p:cNvPr>
          <p:cNvSpPr txBox="1"/>
          <p:nvPr/>
        </p:nvSpPr>
        <p:spPr>
          <a:xfrm>
            <a:off x="7566869" y="270964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選擇好中意的課表模板後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Download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即可將課表圖片下載到本機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377C3F-F8EF-479E-91F3-D8F98BFAC176}"/>
              </a:ext>
            </a:extLst>
          </p:cNvPr>
          <p:cNvSpPr/>
          <p:nvPr/>
        </p:nvSpPr>
        <p:spPr>
          <a:xfrm>
            <a:off x="483842" y="475376"/>
            <a:ext cx="5107419" cy="2953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3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45C4FCC6-6092-4EEE-ACC1-90DA28E1B4D2}"/>
              </a:ext>
            </a:extLst>
          </p:cNvPr>
          <p:cNvSpPr txBox="1"/>
          <p:nvPr/>
        </p:nvSpPr>
        <p:spPr>
          <a:xfrm>
            <a:off x="921690" y="3196565"/>
            <a:ext cx="1084624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網頁設計思路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基礎上，與東吳大學課務系統透過後端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請求方式，成功登入後，取得學生個人資料、課表資訊，後端整理後，再將以上資訊顯示在前端上。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16B14A8-5FAE-4D2B-A304-5BE2F3A960AD}"/>
              </a:ext>
            </a:extLst>
          </p:cNvPr>
          <p:cNvSpPr txBox="1"/>
          <p:nvPr/>
        </p:nvSpPr>
        <p:spPr>
          <a:xfrm>
            <a:off x="752062" y="466617"/>
            <a:ext cx="1084624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學校課務網頁不支援行動版，老舊的介面、排版，非響應式設計，使用上不夠直觀也不夠友善。以及學生課表無法直接輸出，大多數的學生僅透過截圖方式得到課表。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334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0F108FF-E3C1-4FAF-8D4A-B61ACA8E6270}"/>
              </a:ext>
            </a:extLst>
          </p:cNvPr>
          <p:cNvSpPr txBox="1"/>
          <p:nvPr/>
        </p:nvSpPr>
        <p:spPr>
          <a:xfrm>
            <a:off x="1085126" y="791798"/>
            <a:ext cx="1038904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Model:</a:t>
            </a:r>
          </a:p>
          <a:p>
            <a:pPr marL="571500" indent="-571500">
              <a:buFontTx/>
              <a:buChar char="-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</a:p>
          <a:p>
            <a:pPr marL="1028700" lvl="1" indent="-571500">
              <a:buFontTx/>
              <a:buChar char="-"/>
            </a:pP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</a:p>
          <a:p>
            <a:pPr marL="1028700" lvl="1" indent="-571500">
              <a:buFontTx/>
              <a:buChar char="-"/>
            </a:pPr>
            <a:r>
              <a:rPr lang="en-US" altLang="zh-TW" sz="1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passwrd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28700" lvl="1" indent="-571500">
              <a:buFontTx/>
              <a:buChar char="-"/>
            </a:pP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</a:p>
          <a:p>
            <a:pPr marL="1028700" lvl="1" indent="-571500">
              <a:buFontTx/>
              <a:buChar char="-"/>
            </a:pPr>
            <a:r>
              <a:rPr lang="en-US" altLang="zh-TW" sz="1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schclass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Template:</a:t>
            </a:r>
          </a:p>
          <a:p>
            <a:pPr marL="571500" indent="-571500">
              <a:buFontTx/>
              <a:buChar char="-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index.html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主頁面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login.html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loginFailed.html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登入錯誤頁面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schedule.html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課表功能頁面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View:</a:t>
            </a:r>
          </a:p>
          <a:p>
            <a:pPr marL="571500" indent="-571500">
              <a:buFontTx/>
              <a:buChar char="-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responseHome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(request):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回傳主頁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Tx/>
              <a:buChar char="-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responseLogin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(request):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回傳登入頁面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Tx/>
              <a:buChar char="-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responseSchedule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(request):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回傳課表功能頁面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Tx/>
              <a:buChar char="-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stream_response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(request):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從前端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登入驗證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Tx/>
              <a:buChar char="-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getTable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(id, passwd):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設置並儲存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請求目標網站之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Cookies/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取得課表資料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raw data/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 Soup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Tx/>
              <a:buChar char="-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tableSort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課表資料透過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Tx/>
              <a:buChar char="-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drawTable1(df):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模板一繪製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ImageDraw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Module — Pillow)</a:t>
            </a:r>
          </a:p>
          <a:p>
            <a:pPr marL="571500" indent="-571500">
              <a:buFontTx/>
              <a:buChar char="-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drawTable2(df):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模板二繪製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ImageDraw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Module — Pillow)</a:t>
            </a:r>
          </a:p>
          <a:p>
            <a:pPr marL="571500" indent="-571500">
              <a:buFontTx/>
              <a:buChar char="-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get_allsessions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(request):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取出所有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Tx/>
              <a:buChar char="-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delete_session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request,key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=None):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刪除指定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8AF8BE-98B9-49F7-AC74-427387FCD648}"/>
              </a:ext>
            </a:extLst>
          </p:cNvPr>
          <p:cNvSpPr/>
          <p:nvPr/>
        </p:nvSpPr>
        <p:spPr>
          <a:xfrm>
            <a:off x="169315" y="127423"/>
            <a:ext cx="1109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7137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外, 路面, 交通, 標誌 的圖片&#10;&#10;自動產生的描述">
            <a:extLst>
              <a:ext uri="{FF2B5EF4-FFF2-40B4-BE49-F238E27FC236}">
                <a16:creationId xmlns:a16="http://schemas.microsoft.com/office/drawing/2014/main" id="{B525E033-A99A-4A5F-953D-03022AB1C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577"/>
            <a:ext cx="12357828" cy="604031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5C4FCC6-6092-4EEE-ACC1-90DA28E1B4D2}"/>
              </a:ext>
            </a:extLst>
          </p:cNvPr>
          <p:cNvSpPr txBox="1"/>
          <p:nvPr/>
        </p:nvSpPr>
        <p:spPr>
          <a:xfrm>
            <a:off x="841248" y="4199861"/>
            <a:ext cx="8856059" cy="133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使用者透過前端輸入學號密碼登入 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&gt; 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對校務系統發出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HTTP Request (w/</a:t>
            </a:r>
            <a:r>
              <a:rPr lang="en-US" altLang="zh-TW" sz="24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id&amp;password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445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9D06499-235A-4E7D-8577-1B6852DFF967}"/>
              </a:ext>
            </a:extLst>
          </p:cNvPr>
          <p:cNvSpPr/>
          <p:nvPr/>
        </p:nvSpPr>
        <p:spPr>
          <a:xfrm>
            <a:off x="5623419" y="662268"/>
            <a:ext cx="6133752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login</a:t>
            </a:r>
            <a:endParaRPr lang="en-US" altLang="zh-TW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TW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csrf_exempt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zh-TW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stream_response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request.POST.get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Session</a:t>
            </a:r>
            <a:endParaRPr lang="en-US" altLang="zh-TW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request.POST.get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passwd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request.POST.get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'passwd'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request.session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request.session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 </a:t>
            </a:r>
            <a:r>
              <a:rPr lang="en-US" altLang="zh-TW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zh-TW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request.session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'passwd'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passwd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message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request.session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+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 </a:t>
            </a:r>
            <a:r>
              <a:rPr lang="zh-TW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您已經登入過了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endParaRPr lang="zh-TW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zh-TW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zh-TW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zh-TW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requests.post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'https://web.sys.scu.edu.tw/login0.asp'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request.session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'passwd'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request.session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'passwd'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</a:t>
            </a:r>
          </a:p>
          <a:p>
            <a:b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'Login=ok'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r.headers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'Set-Cookie'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== </a:t>
            </a:r>
            <a:r>
              <a:rPr lang="en-US" altLang="zh-TW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ary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get_info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(r)</a:t>
            </a:r>
          </a:p>
          <a:p>
            <a:b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name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ary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schclass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ary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request.session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ary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request.session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'class'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ary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template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get_template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'index.html'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html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template.render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locals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(html)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template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get_template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'loginFail.html'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html =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template.render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locals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TW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altLang="zh-TW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(html)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9DA96FE-34C9-4234-A44F-3260C20EBAB0}"/>
              </a:ext>
            </a:extLst>
          </p:cNvPr>
          <p:cNvSpPr txBox="1"/>
          <p:nvPr/>
        </p:nvSpPr>
        <p:spPr>
          <a:xfrm>
            <a:off x="351239" y="3318206"/>
            <a:ext cx="5202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login.html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id, passwd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向東吳課務網頁發出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中確認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passwd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是否有誤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id, passwd,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整理好的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name, 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0794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76E7D3F-AA82-4DF5-81E2-14203B9850A5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進入主頁面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顯示學姓名、系級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FC7992BB-9F75-402F-8C28-6016AE777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7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475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A3659244-1D65-46F8-8390-D25A8A914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r="1699" b="1"/>
          <a:stretch/>
        </p:blipFill>
        <p:spPr>
          <a:xfrm>
            <a:off x="-226482" y="58732"/>
            <a:ext cx="12188932" cy="6857990"/>
          </a:xfrm>
          <a:prstGeom prst="rect">
            <a:avLst/>
          </a:prstGeom>
        </p:spPr>
      </p:pic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04656B6-7607-463D-A229-48B0F7E7E71D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課表匯出功能頁面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可以看到已將課表圖檔整理好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有兩個模板可供挑選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並可以直接點擊下載 而輸出圖檔</a:t>
            </a:r>
          </a:p>
        </p:txBody>
      </p:sp>
    </p:spTree>
    <p:extLst>
      <p:ext uri="{BB962C8B-B14F-4D97-AF65-F5344CB8AC3E}">
        <p14:creationId xmlns:p14="http://schemas.microsoft.com/office/powerpoint/2010/main" val="3417422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C48678-F4A5-4408-ABA1-1E27D1E6AD04}"/>
              </a:ext>
            </a:extLst>
          </p:cNvPr>
          <p:cNvSpPr/>
          <p:nvPr/>
        </p:nvSpPr>
        <p:spPr>
          <a:xfrm>
            <a:off x="418051" y="1854497"/>
            <a:ext cx="6096000" cy="304698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TW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getTable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passwd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r =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requests.post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'https://web.sys.scu.edu.tw/login0.asp'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request.session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'passwd'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request.session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'passwd'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r.cookies.set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parselimit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'Infinity'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n =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requests.get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'https://web.sys.scu.edu.tw/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SelectCar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/selcar81.asp'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r.cookies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'procsyear'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'108'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'procterm'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n.encoding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'big5'</a:t>
            </a:r>
            <a:endParaRPr lang="en-US" altLang="zh-TW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soup =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BeautifulSoup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(n.text,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html.parser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TW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TW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將網頁資料以</a:t>
            </a:r>
            <a:r>
              <a:rPr lang="en-US" altLang="zh-TW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html.parser</a:t>
            </a:r>
            <a:endParaRPr lang="en-US" altLang="zh-TW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trs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soup.find_all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df =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tableSort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trs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drawTable1(df)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drawTable2(df)</a:t>
            </a:r>
          </a:p>
          <a:p>
            <a:b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template =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get_template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'index.html'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html =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template.render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locals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en-US" altLang="zh-TW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(html)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B15F3BE-4650-4CD6-A7D9-B2F5364B3BCD}"/>
              </a:ext>
            </a:extLst>
          </p:cNvPr>
          <p:cNvSpPr txBox="1"/>
          <p:nvPr/>
        </p:nvSpPr>
        <p:spPr>
          <a:xfrm>
            <a:off x="6852707" y="2967335"/>
            <a:ext cx="5202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透過先前儲存在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id, passwd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對東吳課務網頁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請求課表網頁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得到後先用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212900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B6143D6-C297-444E-900B-46D6FC16FAA7}"/>
              </a:ext>
            </a:extLst>
          </p:cNvPr>
          <p:cNvSpPr/>
          <p:nvPr/>
        </p:nvSpPr>
        <p:spPr>
          <a:xfrm>
            <a:off x="5531141" y="816023"/>
            <a:ext cx="6096000" cy="563231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TW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tableSort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trs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df =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'6'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'7'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'8'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'9'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zh-TW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TW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處理</a:t>
            </a:r>
            <a:r>
              <a:rPr lang="en-US" altLang="zh-TW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Rows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zh-TW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禮拜一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禮拜二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禮拜三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禮拜四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禮拜五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禮拜六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禮拜日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 </a:t>
            </a:r>
            <a:r>
              <a:rPr lang="en-US" altLang="zh-TW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TW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處理</a:t>
            </a:r>
            <a:r>
              <a:rPr lang="en-US" altLang="zh-TW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columns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count 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tr </a:t>
            </a:r>
            <a:r>
              <a:rPr lang="en-US" altLang="zh-TW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trs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tds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tr.find_all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'td'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col_count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count &gt;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(count -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(count)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count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TW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TW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非輸字節數處理</a:t>
            </a:r>
            <a:endParaRPr lang="zh-TW" alt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count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count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count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count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'D'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TW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td </a:t>
            </a:r>
            <a:r>
              <a:rPr lang="en-US" altLang="zh-TW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tds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tdTxt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td.text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tdTxt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tdTxt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:].replace(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　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 "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).replace(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"("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col_count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df.at[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禮拜一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tdTxt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col_count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df.at[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禮拜二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tdTxt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col_count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df.at[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禮拜三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tdTxt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col_count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df.at[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禮拜四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tdTxt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col_count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df.at[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禮拜五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tdTxt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col_count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df.at[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禮拜六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tdTxt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col_count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df.at[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trName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TW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禮拜日</a:t>
            </a:r>
            <a:r>
              <a:rPr lang="en-US" altLang="zh-TW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tdTxt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col_count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TW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col_count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count = count + </a:t>
            </a:r>
            <a:r>
              <a:rPr lang="en-US" altLang="zh-TW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TW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TW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TW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df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CD3EACA-67AE-46C6-AB6A-4B59B52F627D}"/>
              </a:ext>
            </a:extLst>
          </p:cNvPr>
          <p:cNvSpPr txBox="1"/>
          <p:nvPr/>
        </p:nvSpPr>
        <p:spPr>
          <a:xfrm>
            <a:off x="460295" y="3429000"/>
            <a:ext cx="5202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課表文字型態整理成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以方便後面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Pillow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填圖</a:t>
            </a:r>
          </a:p>
        </p:txBody>
      </p:sp>
    </p:spTree>
    <p:extLst>
      <p:ext uri="{BB962C8B-B14F-4D97-AF65-F5344CB8AC3E}">
        <p14:creationId xmlns:p14="http://schemas.microsoft.com/office/powerpoint/2010/main" val="1819383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464</Words>
  <Application>Microsoft Office PowerPoint</Application>
  <PresentationFormat>寬螢幕</PresentationFormat>
  <Paragraphs>154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Arial</vt:lpstr>
      <vt:lpstr>Calibri</vt:lpstr>
      <vt:lpstr>Calibri Light</vt:lpstr>
      <vt:lpstr>Consolas</vt:lpstr>
      <vt:lpstr>Office 佈景主題</vt:lpstr>
      <vt:lpstr>WDP325 Python Django  網站程式設計 325 期  期末作品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WDP325 Python Django  網站程式設計 325 期  期末作品</dc:title>
  <dc:creator>自回 吳</dc:creator>
  <cp:lastModifiedBy>自回 吳</cp:lastModifiedBy>
  <cp:revision>2</cp:revision>
  <dcterms:created xsi:type="dcterms:W3CDTF">2020-03-20T19:49:19Z</dcterms:created>
  <dcterms:modified xsi:type="dcterms:W3CDTF">2020-03-20T19:58:12Z</dcterms:modified>
</cp:coreProperties>
</file>